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C2816-B31E-4FD7-9904-16E3E85CA820}" type="datetimeFigureOut">
              <a:rPr lang="cs-CZ" smtClean="0"/>
              <a:pPr/>
              <a:t>1.10.2012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C241CB1-5E50-4206-A4D1-FC14E31550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C2816-B31E-4FD7-9904-16E3E85CA820}" type="datetimeFigureOut">
              <a:rPr lang="cs-CZ" smtClean="0"/>
              <a:pPr/>
              <a:t>1.10.2012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41CB1-5E50-4206-A4D1-FC14E31550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C2816-B31E-4FD7-9904-16E3E85CA820}" type="datetimeFigureOut">
              <a:rPr lang="cs-CZ" smtClean="0"/>
              <a:pPr/>
              <a:t>1.10.2012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41CB1-5E50-4206-A4D1-FC14E31550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C2816-B31E-4FD7-9904-16E3E85CA820}" type="datetimeFigureOut">
              <a:rPr lang="cs-CZ" smtClean="0"/>
              <a:pPr/>
              <a:t>1.10.2012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C241CB1-5E50-4206-A4D1-FC14E31550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C2816-B31E-4FD7-9904-16E3E85CA820}" type="datetimeFigureOut">
              <a:rPr lang="cs-CZ" smtClean="0"/>
              <a:pPr/>
              <a:t>1.10.2012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41CB1-5E50-4206-A4D1-FC14E315502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C2816-B31E-4FD7-9904-16E3E85CA820}" type="datetimeFigureOut">
              <a:rPr lang="cs-CZ" smtClean="0"/>
              <a:pPr/>
              <a:t>1.10.2012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41CB1-5E50-4206-A4D1-FC14E31550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C2816-B31E-4FD7-9904-16E3E85CA820}" type="datetimeFigureOut">
              <a:rPr lang="cs-CZ" smtClean="0"/>
              <a:pPr/>
              <a:t>1.10.2012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C241CB1-5E50-4206-A4D1-FC14E315502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C2816-B31E-4FD7-9904-16E3E85CA820}" type="datetimeFigureOut">
              <a:rPr lang="cs-CZ" smtClean="0"/>
              <a:pPr/>
              <a:t>1.10.2012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41CB1-5E50-4206-A4D1-FC14E31550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C2816-B31E-4FD7-9904-16E3E85CA820}" type="datetimeFigureOut">
              <a:rPr lang="cs-CZ" smtClean="0"/>
              <a:pPr/>
              <a:t>1.10.2012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41CB1-5E50-4206-A4D1-FC14E31550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C2816-B31E-4FD7-9904-16E3E85CA820}" type="datetimeFigureOut">
              <a:rPr lang="cs-CZ" smtClean="0"/>
              <a:pPr/>
              <a:t>1.10.2012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41CB1-5E50-4206-A4D1-FC14E31550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C2816-B31E-4FD7-9904-16E3E85CA820}" type="datetimeFigureOut">
              <a:rPr lang="cs-CZ" smtClean="0"/>
              <a:pPr/>
              <a:t>1.10.2012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41CB1-5E50-4206-A4D1-FC14E315502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77C2816-B31E-4FD7-9904-16E3E85CA820}" type="datetimeFigureOut">
              <a:rPr lang="cs-CZ" smtClean="0"/>
              <a:pPr/>
              <a:t>1.10.2012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C241CB1-5E50-4206-A4D1-FC14E315502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583488" cy="1527917"/>
          </a:xfrm>
        </p:spPr>
        <p:txBody>
          <a:bodyPr>
            <a:normAutofit fontScale="90000"/>
          </a:bodyPr>
          <a:lstStyle/>
          <a:p>
            <a:pPr lvl="0" algn="r"/>
            <a:r>
              <a:rPr lang="cs-CZ" sz="2400" cap="none" dirty="0" smtClean="0"/>
              <a:t>Mgr. Lucie Hlávková, speciální pedagog</a:t>
            </a:r>
            <a:br>
              <a:rPr lang="cs-CZ" sz="2400" cap="none" dirty="0" smtClean="0"/>
            </a:br>
            <a:r>
              <a:rPr lang="cs-CZ" sz="2400" cap="none" dirty="0" smtClean="0"/>
              <a:t>CPIV Plzeň</a:t>
            </a:r>
            <a:br>
              <a:rPr lang="cs-CZ" sz="2400" cap="none" dirty="0" smtClean="0"/>
            </a:br>
            <a:r>
              <a:rPr lang="cs-CZ" sz="2400" cap="none" dirty="0" smtClean="0"/>
              <a:t/>
            </a:r>
            <a:br>
              <a:rPr lang="cs-CZ" sz="2400" cap="none" dirty="0" smtClean="0"/>
            </a:br>
            <a:r>
              <a:rPr lang="cs-CZ" sz="1100" cap="none" dirty="0" smtClean="0"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TENTO PROJEKT JE SPOLUFINANCOVÁN EVROPSKÝM SOCIÁLNÍM FONDEM A STÁTNÍM ROZPOČTEM ČESKÉ REPUBLIKY.</a:t>
            </a:r>
            <a:r>
              <a:rPr lang="cs-CZ" sz="1100" cap="none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cs-CZ" sz="1100" cap="none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cs-CZ" sz="2400" cap="none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1000" y="1916832"/>
            <a:ext cx="8458200" cy="1152128"/>
          </a:xfrm>
        </p:spPr>
        <p:txBody>
          <a:bodyPr>
            <a:normAutofit/>
          </a:bodyPr>
          <a:lstStyle/>
          <a:p>
            <a:r>
              <a:rPr lang="cs-CZ" sz="4400" b="1" dirty="0" smtClean="0"/>
              <a:t>JAK ZKVALITNIT DOMÁCÍ PŘÍPRAVU</a:t>
            </a:r>
            <a:endParaRPr lang="cs-CZ" sz="4400" b="1" dirty="0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404664"/>
            <a:ext cx="5281613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Paměť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3 fáze paměti: </a:t>
            </a:r>
            <a:r>
              <a:rPr lang="cs-CZ" b="1" dirty="0" smtClean="0"/>
              <a:t>vštěpování, uchování v paměti a znovu vybavování.</a:t>
            </a:r>
          </a:p>
          <a:p>
            <a:r>
              <a:rPr lang="cs-CZ" dirty="0" smtClean="0"/>
              <a:t>Domácí příprava na předmět by měla začít týž den, kdy byla látka ve škole vyložena (žák si takto zapamatuje až 90% učiva), po třech dnech dle křivky zapomínání jde pouze o 30 % učiva.</a:t>
            </a:r>
          </a:p>
          <a:p>
            <a:r>
              <a:rPr lang="cs-CZ" dirty="0" smtClean="0"/>
              <a:t>Většina informací, které člověk během života získá, se ukládá do pracovní paměti. Ta slouží jako prostor pro mentální operace a je jakousi přestupní stanicí k dlouhodobé paměti.</a:t>
            </a:r>
          </a:p>
          <a:p>
            <a:r>
              <a:rPr lang="cs-CZ" dirty="0" smtClean="0"/>
              <a:t>Nově příchozí informace a čas vytěsňují ty starší a tak probíhá přirozený proces zapomínání.</a:t>
            </a:r>
          </a:p>
          <a:p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Co využívat, jak pracovat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48064" y="1554162"/>
            <a:ext cx="3843536" cy="4525963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Pro děti s SVPU a nejen pro ně je žádoucí používat různé typy praktických pomůcek (kostky s tvrdými a měkkými slabikami, barevné přehledy učiva, nástavce na tužky, či pera s ergonomickým tvarem).</a:t>
            </a:r>
          </a:p>
          <a:p>
            <a:endParaRPr lang="cs-CZ" dirty="0"/>
          </a:p>
        </p:txBody>
      </p:sp>
      <p:pic>
        <p:nvPicPr>
          <p:cNvPr id="4" name="Picture 4" descr="E:\Pomucky pro prezentaci\DPP_00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2348880"/>
            <a:ext cx="2998508" cy="2232248"/>
          </a:xfrm>
          <a:prstGeom prst="rect">
            <a:avLst/>
          </a:prstGeom>
          <a:noFill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412776"/>
            <a:ext cx="1994609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Co využívat, jak pracovat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Při nácviku čtení – začít s osvojováním písmen (obrázkové abecedy, písmenková pexesa, práce s tvarovacími drátky, dokreslování písmen, reliéfní písmena, korálky, mozaiky a puzzle, razítka, psaní písmen na záda apod.)</a:t>
            </a:r>
          </a:p>
          <a:p>
            <a:r>
              <a:rPr lang="cs-CZ" dirty="0" smtClean="0"/>
              <a:t>Poté pokračovat s rozlišováním a fixací tvarově podobných písmen – spojení obrázku a písmene, kroužkování bříšek u B a D, obouvání M a N. Po zafixování spojujeme hlásky a písmena do slabik (začneme postřehováním, pokračujeme hlasitým slabikováním, kterým předcházíme fixaci dvojího čtení).</a:t>
            </a:r>
          </a:p>
          <a:p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Co využívat, jak pracovat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Pokud má žák/dítě potíže v oblasti psaní – začínáme s procvičováním a rozvojem jemné motoriky a </a:t>
            </a:r>
            <a:r>
              <a:rPr lang="cs-CZ" dirty="0" err="1" smtClean="0"/>
              <a:t>senzomotorické</a:t>
            </a:r>
            <a:r>
              <a:rPr lang="cs-CZ" dirty="0" smtClean="0"/>
              <a:t> koordinace (drobné ruční práce, lepení, stříhání, pletení copánků, navlékání korálků, těstovin, práce s prstovými barvami, těstem, vázání uzlů, hra se stavebnicemi,…).</a:t>
            </a:r>
          </a:p>
          <a:p>
            <a:r>
              <a:rPr lang="cs-CZ" dirty="0" smtClean="0"/>
              <a:t>Poté začleníme </a:t>
            </a:r>
            <a:r>
              <a:rPr lang="cs-CZ" dirty="0" err="1" smtClean="0"/>
              <a:t>grafomotorický</a:t>
            </a:r>
            <a:r>
              <a:rPr lang="cs-CZ" dirty="0" smtClean="0"/>
              <a:t> nácvik – předpokládá dobrou úroveň hrubé motoriky. Cvičíme motoriku mluvidel, </a:t>
            </a:r>
            <a:r>
              <a:rPr lang="cs-CZ" dirty="0" err="1" smtClean="0"/>
              <a:t>mikromotoriku</a:t>
            </a:r>
            <a:r>
              <a:rPr lang="cs-CZ" dirty="0" smtClean="0"/>
              <a:t> očí, zapamatování pohybů, orientaci na ploše a v prostoru.</a:t>
            </a:r>
          </a:p>
          <a:p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Co využívat, jak pracovat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Velice vhodné je začít s péčí již v předškolním věku. Vzájemně strávený čas vyplňovat uvolňovacími cviky končetin. Poté trénovat kresbu na svislou plochu, vodorovnou plochu (využívat rytmizace – doprovázet kreslení písničkou, tleskáním, hrou na hudební nástroj), dbát na správný úchop tužky.</a:t>
            </a:r>
          </a:p>
          <a:p>
            <a:r>
              <a:rPr lang="cs-CZ" dirty="0" smtClean="0"/>
              <a:t>Být dítěti příkladem a oporou. Předvádět cviky se slovním doprovodem.</a:t>
            </a:r>
          </a:p>
          <a:p>
            <a:r>
              <a:rPr lang="cs-CZ" dirty="0" smtClean="0"/>
              <a:t>Nejprve volně čmárat, kreslit klubíčka, ležaté osmičky, kolečka, vlnovky, šikmé čáry.</a:t>
            </a:r>
          </a:p>
          <a:p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Co využívat, jak pracovat v matematice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Dbát na správnou orientaci v prostorových pojmech – nahoře, dole, vzadu, vpředu, vpravo, vlevo,…</a:t>
            </a:r>
          </a:p>
          <a:p>
            <a:r>
              <a:rPr lang="cs-CZ" dirty="0" smtClean="0"/>
              <a:t>Dbát na orientaci v pořadí, v množství (více, méně), učit dítě postřehovat množství.</a:t>
            </a:r>
          </a:p>
          <a:p>
            <a:r>
              <a:rPr lang="cs-CZ" dirty="0" smtClean="0"/>
              <a:t>Pracovat co nejvíce s názorným materiálem, nepřeskakovat vývojové fáze.</a:t>
            </a:r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Závěr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cs-CZ" dirty="0" smtClean="0"/>
              <a:t>V prezentaci byly použity informace o metodách práce a vhodná doporučení od autorek </a:t>
            </a:r>
            <a:r>
              <a:rPr lang="cs-CZ" dirty="0" err="1" smtClean="0"/>
              <a:t>Jucovičové</a:t>
            </a:r>
            <a:r>
              <a:rPr lang="cs-CZ" dirty="0" smtClean="0"/>
              <a:t>, Žáčkové, Zelinkové, Pokorné, Bednářové, Svobodové a mnohých dalších.</a:t>
            </a:r>
          </a:p>
          <a:p>
            <a:pPr algn="just">
              <a:buNone/>
            </a:pPr>
            <a:endParaRPr lang="cs-CZ" dirty="0" smtClean="0"/>
          </a:p>
          <a:p>
            <a:pPr algn="just">
              <a:buNone/>
            </a:pPr>
            <a:r>
              <a:rPr lang="cs-CZ" dirty="0" smtClean="0"/>
              <a:t>Velké množství pracovních materiálů určených nejen pro domácí procvičování lze nalézt na webových stránkách </a:t>
            </a:r>
            <a:r>
              <a:rPr lang="cs-CZ" dirty="0" err="1" smtClean="0"/>
              <a:t>Dyscentra</a:t>
            </a:r>
            <a:r>
              <a:rPr lang="cs-CZ" dirty="0" smtClean="0"/>
              <a:t> Praha, nakladatelství </a:t>
            </a:r>
            <a:r>
              <a:rPr lang="cs-CZ" dirty="0" err="1" smtClean="0"/>
              <a:t>Blug</a:t>
            </a:r>
            <a:r>
              <a:rPr lang="cs-CZ" dirty="0" smtClean="0"/>
              <a:t>, nakladatelství Portál, nakladatelství </a:t>
            </a:r>
            <a:r>
              <a:rPr lang="cs-CZ" dirty="0" err="1" smtClean="0"/>
              <a:t>Computer</a:t>
            </a:r>
            <a:r>
              <a:rPr lang="cs-CZ" dirty="0" smtClean="0"/>
              <a:t> </a:t>
            </a:r>
            <a:r>
              <a:rPr lang="cs-CZ" dirty="0" err="1" smtClean="0"/>
              <a:t>Press</a:t>
            </a:r>
            <a:r>
              <a:rPr lang="cs-CZ" dirty="0" smtClean="0"/>
              <a:t>, </a:t>
            </a:r>
            <a:r>
              <a:rPr lang="cs-CZ" dirty="0" err="1" smtClean="0"/>
              <a:t>Compacta</a:t>
            </a:r>
            <a:r>
              <a:rPr lang="cs-CZ" dirty="0" smtClean="0"/>
              <a:t> a dalších.</a:t>
            </a:r>
          </a:p>
          <a:p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315616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Děkujeme za pozornost.</a:t>
            </a:r>
            <a:br>
              <a:rPr lang="cs-CZ" b="1" dirty="0" smtClean="0"/>
            </a:br>
            <a:r>
              <a:rPr lang="cs-CZ" b="1" dirty="0" smtClean="0"/>
              <a:t>CPIV Plzeň</a:t>
            </a:r>
            <a:endParaRPr lang="cs-CZ" dirty="0"/>
          </a:p>
        </p:txBody>
      </p:sp>
      <p:pic>
        <p:nvPicPr>
          <p:cNvPr id="4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2318585"/>
            <a:ext cx="3224908" cy="2910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Důležitost domácí přípravy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Pravidelná domácí příprava přispívá k lepšímu a rychlejšímu pochopení ve škole probíraného učiva.</a:t>
            </a:r>
          </a:p>
          <a:p>
            <a:r>
              <a:rPr lang="cs-CZ" dirty="0" smtClean="0"/>
              <a:t>Učí dítě systematickému přístupu ve vzdělávání, učí ho zodpovědnosti při plnění zadaných povinností (vypracování domácích úkolů), učí ho práci s časem.</a:t>
            </a:r>
          </a:p>
          <a:p>
            <a:r>
              <a:rPr lang="cs-CZ" dirty="0" smtClean="0"/>
              <a:t>V klidném domácím prostředí má dítě čas si učivo uspořádat a seřadit v takový systém, který nejvíce vyhovuje jeho potřebám pro zapamatování a vybavování z paměti a tedy praktickému používání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Jak tedy na to?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Zvolit vhodnou část dne (není dobré začít se školními povinnostmi hned po příchodu ze školy),</a:t>
            </a:r>
          </a:p>
          <a:p>
            <a:r>
              <a:rPr lang="cs-CZ" dirty="0" smtClean="0"/>
              <a:t>učit se hned po obědě nebo ve stavu úplné vyčerpanosti není moudré ani efektivní,</a:t>
            </a:r>
          </a:p>
          <a:p>
            <a:r>
              <a:rPr lang="cs-CZ" dirty="0" smtClean="0"/>
              <a:t>domácí příprava by měla probíhat nejlépe každý den, či každý druhý den a to ve stejném prostředí a zhruba ve stejný čas,</a:t>
            </a:r>
          </a:p>
          <a:p>
            <a:r>
              <a:rPr lang="cs-CZ" dirty="0" smtClean="0"/>
              <a:t>počátek školní práce vyplnit nějakým rituálem (krátká hra na rozvoj některé z funkcí NS – pexeso, slovní fotbal, trénink zrakové paměti),</a:t>
            </a:r>
          </a:p>
          <a:p>
            <a:r>
              <a:rPr lang="cs-CZ" dirty="0" smtClean="0"/>
              <a:t>před začátkem práce zajistit, aby si dítě došlo na WC, aby se napilo a případně i najedlo, aby nedošlo k přerušování průběhu úkolů,</a:t>
            </a:r>
          </a:p>
          <a:p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Jak tedy na to?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během práce dodržovat pitný režim, aby se zajistila kvalitní koncentrace pozornosti,</a:t>
            </a:r>
          </a:p>
          <a:p>
            <a:r>
              <a:rPr lang="cs-CZ" dirty="0" smtClean="0"/>
              <a:t>pracovní místo by mělo být dobře osvětlené, dobře větrané, bez rušivých vlivů (zapnutá televize, rádio, otevřené okno do ulice),</a:t>
            </a:r>
          </a:p>
          <a:p>
            <a:r>
              <a:rPr lang="cs-CZ" dirty="0" smtClean="0"/>
              <a:t>do učení je třeba vkládat krátké relaxační chvilky,</a:t>
            </a:r>
          </a:p>
          <a:p>
            <a:r>
              <a:rPr lang="cs-CZ" dirty="0" smtClean="0"/>
              <a:t>Vhodné je střídat činnosti a tím využívané smysly (čtení, diskuze, psaní, práce s názornou pomůckou).</a:t>
            </a:r>
          </a:p>
          <a:p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Pomoc dospělého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Sdělit dítěti cíl a smysl domácí přípravy,</a:t>
            </a:r>
          </a:p>
          <a:p>
            <a:r>
              <a:rPr lang="cs-CZ" dirty="0" smtClean="0"/>
              <a:t>nenechávat přípravu na školní vyučování na poslední chvíli, vytvořit si plán činností s ohledem na volnočasové aktivity, zdravotní stav,</a:t>
            </a:r>
          </a:p>
          <a:p>
            <a:r>
              <a:rPr lang="cs-CZ" dirty="0" smtClean="0"/>
              <a:t>učit se v časově kratších blocích, střídat zátěž. Opakovat krátce, pravidelně,</a:t>
            </a:r>
          </a:p>
          <a:p>
            <a:r>
              <a:rPr lang="cs-CZ" dirty="0" smtClean="0"/>
              <a:t>pomáhat s plánováním učení (co se dítě naučit musí, co jen může v daný den),</a:t>
            </a:r>
          </a:p>
          <a:p>
            <a:r>
              <a:rPr lang="cs-CZ" dirty="0" smtClean="0"/>
              <a:t>nejtěžší úkoly, či učivo si nenechávat na konec. Optimální je pracovat systémem lehčí-těžší-lehčí-střední-lehčí,</a:t>
            </a:r>
          </a:p>
          <a:p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Pomoc dospělého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na začátku společné práce krátce připomenout, na co navazujeme,</a:t>
            </a:r>
          </a:p>
          <a:p>
            <a:r>
              <a:rPr lang="cs-CZ" dirty="0" smtClean="0"/>
              <a:t>usnadnit pochopení látky, mluvit více pro dítě srozumitelným jazykem,</a:t>
            </a:r>
          </a:p>
          <a:p>
            <a:r>
              <a:rPr lang="cs-CZ" dirty="0" smtClean="0"/>
              <a:t>obecné poznatky převést na konkrétní věci, diskutovat s dítětem (vlastními slovy mi řekni, co si z tohoto tématu pochopil),</a:t>
            </a:r>
          </a:p>
          <a:p>
            <a:r>
              <a:rPr lang="cs-CZ" dirty="0" smtClean="0"/>
              <a:t>pomáhat dítěti s výběrem toho podstatného učiva, seřadit dle významu,</a:t>
            </a:r>
          </a:p>
          <a:p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Pomoc dospělého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krátké opakování učiva lze realizovat i během procházek venku, čekání na autobus apod.,</a:t>
            </a:r>
          </a:p>
          <a:p>
            <a:r>
              <a:rPr lang="cs-CZ" dirty="0" smtClean="0"/>
              <a:t>rodič či pedagog by měl vytvářet pro dítě chápavou atmosféru, nezvyšovat hlas ani nebýt příliš nervózní, posilovat sebedůvěru, chválit za snahu a za pokroky.</a:t>
            </a:r>
          </a:p>
          <a:p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Na úspěch domácí přípravy má vliv především: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300000"/>
              </a:lnSpc>
            </a:pPr>
            <a:r>
              <a:rPr lang="cs-CZ" dirty="0" smtClean="0"/>
              <a:t>Motivace – vnější a vnitřní (přičemž vnější převažuje u mladších dětí).</a:t>
            </a:r>
          </a:p>
          <a:p>
            <a:pPr>
              <a:lnSpc>
                <a:spcPct val="300000"/>
              </a:lnSpc>
            </a:pPr>
            <a:r>
              <a:rPr lang="cs-CZ" dirty="0" smtClean="0"/>
              <a:t>Vztah k učivu, k vyučujícímu a ke škole jako takové.</a:t>
            </a:r>
          </a:p>
          <a:p>
            <a:pPr>
              <a:lnSpc>
                <a:spcPct val="300000"/>
              </a:lnSpc>
            </a:pPr>
            <a:r>
              <a:rPr lang="cs-CZ" dirty="0" smtClean="0"/>
              <a:t>Zázemí dítěte.</a:t>
            </a:r>
          </a:p>
          <a:p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Mozek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220000"/>
              </a:lnSpc>
            </a:pPr>
            <a:r>
              <a:rPr lang="cs-CZ" b="1" dirty="0" smtClean="0"/>
              <a:t>Využívání levé hemisféry mozku</a:t>
            </a:r>
            <a:r>
              <a:rPr lang="cs-CZ" dirty="0" smtClean="0"/>
              <a:t> = memorování, logické uvažování, praktické myšlení.</a:t>
            </a:r>
          </a:p>
          <a:p>
            <a:pPr>
              <a:lnSpc>
                <a:spcPct val="220000"/>
              </a:lnSpc>
            </a:pPr>
            <a:r>
              <a:rPr lang="cs-CZ" b="1" dirty="0" smtClean="0"/>
              <a:t>Využívání pravé mozkové hemisféry </a:t>
            </a:r>
            <a:r>
              <a:rPr lang="cs-CZ" dirty="0" smtClean="0"/>
              <a:t>= aktivní myšlení pomocí smyslů, pocitů, emocí, spíše abstraktní myšlení.</a:t>
            </a:r>
          </a:p>
          <a:p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57</TotalTime>
  <Words>1043</Words>
  <Application>Microsoft Office PowerPoint</Application>
  <PresentationFormat>Předvádění na obrazovce (4:3)</PresentationFormat>
  <Paragraphs>64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Cesta</vt:lpstr>
      <vt:lpstr>Mgr. Lucie Hlávková, speciální pedagog CPIV Plzeň  TENTO PROJEKT JE SPOLUFINANCOVÁN EVROPSKÝM SOCIÁLNÍM FONDEM A STÁTNÍM ROZPOČTEM ČESKÉ REPUBLIKY. </vt:lpstr>
      <vt:lpstr>Důležitost domácí přípravy</vt:lpstr>
      <vt:lpstr>Jak tedy na to?</vt:lpstr>
      <vt:lpstr>Jak tedy na to?</vt:lpstr>
      <vt:lpstr>Pomoc dospělého</vt:lpstr>
      <vt:lpstr>Pomoc dospělého</vt:lpstr>
      <vt:lpstr>Pomoc dospělého</vt:lpstr>
      <vt:lpstr>Na úspěch domácí přípravy má vliv především:</vt:lpstr>
      <vt:lpstr>Mozek</vt:lpstr>
      <vt:lpstr>Paměť</vt:lpstr>
      <vt:lpstr>Co využívat, jak pracovat</vt:lpstr>
      <vt:lpstr>Co využívat, jak pracovat</vt:lpstr>
      <vt:lpstr>Co využívat, jak pracovat</vt:lpstr>
      <vt:lpstr>Co využívat, jak pracovat</vt:lpstr>
      <vt:lpstr>Co využívat, jak pracovat v matematice</vt:lpstr>
      <vt:lpstr>Závěr</vt:lpstr>
      <vt:lpstr>Děkujeme za pozornost. CPIV Plzeň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Mgr. Lucie Hlávková, speciální pedagog Mgr. Zdeňka Vařenková, psycholog CPIV Plzeň</dc:title>
  <dc:creator>CPIV</dc:creator>
  <cp:lastModifiedBy>CPIV</cp:lastModifiedBy>
  <cp:revision>10</cp:revision>
  <dcterms:created xsi:type="dcterms:W3CDTF">2011-04-17T19:36:20Z</dcterms:created>
  <dcterms:modified xsi:type="dcterms:W3CDTF">2012-10-01T08:22:06Z</dcterms:modified>
</cp:coreProperties>
</file>